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5143500" cx="9144000"/>
  <p:notesSz cx="6858000" cy="9144000"/>
  <p:embeddedFontLst>
    <p:embeddedFont>
      <p:font typeface="Montserrat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-bold.fntdata"/><Relationship Id="rId15" Type="http://schemas.openxmlformats.org/officeDocument/2006/relationships/slide" Target="slides/slide11.xml"/><Relationship Id="rId37" Type="http://schemas.openxmlformats.org/officeDocument/2006/relationships/font" Target="fonts/Lato-regular.fntdata"/><Relationship Id="rId14" Type="http://schemas.openxmlformats.org/officeDocument/2006/relationships/slide" Target="slides/slide10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3.xml"/><Relationship Id="rId39" Type="http://schemas.openxmlformats.org/officeDocument/2006/relationships/font" Target="fonts/Lato-italic.fntdata"/><Relationship Id="rId16" Type="http://schemas.openxmlformats.org/officeDocument/2006/relationships/slide" Target="slides/slide12.xml"/><Relationship Id="rId38" Type="http://schemas.openxmlformats.org/officeDocument/2006/relationships/font" Target="fonts/Lato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ae4e3c674e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ae4e3c674e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ae4e3c674e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ae4e3c674e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ae4e3c674e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ae4e3c674e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a678d7854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a678d785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a678d7854f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a678d7854f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ae4e3c674e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ae4e3c674e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a678d7854f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a678d7854f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ae4e3c674e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ae4e3c674e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ae4e3c674e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ae4e3c674e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ae4e3c674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ae4e3c674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e4e3c674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ae4e3c674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ae4e3c674e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ae4e3c674e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ae4e3c674e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ae4e3c674e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ae4e3c674e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ae4e3c674e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ae737759c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ae737759c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a678d7854f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a678d7854f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a678d7854f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a678d7854f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a678d7854f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a678d7854f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a678d7854f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a678d7854f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ae4e3c674e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ae4e3c674e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a678d7854f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a678d7854f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a678d7854f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a678d7854f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ae4e3c674e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ae4e3c674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ae4e3c674e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ae4e3c674e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a678d7854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a678d7854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ae4e3c674e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ae4e3c674e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ae4e3c674e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ae4e3c674e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rive.google.com/file/d/1nxMy3cgkjlAm-RICMBxOCksxtv8U2SSw/view" TargetMode="External"/><Relationship Id="rId4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FOD 490 Final Presentation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 A, Jacob Belz, and William Doyle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Diagram</a:t>
            </a:r>
            <a:endParaRPr/>
          </a:p>
        </p:txBody>
      </p:sp>
      <p:pic>
        <p:nvPicPr>
          <p:cNvPr id="189" name="Google Shape;18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4950" y="488600"/>
            <a:ext cx="4600125" cy="430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Diagram</a:t>
            </a:r>
            <a:endParaRPr/>
          </a:p>
        </p:txBody>
      </p:sp>
      <p:sp>
        <p:nvSpPr>
          <p:cNvPr id="195" name="Google Shape;195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550" y="368975"/>
            <a:ext cx="3885050" cy="440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Structural</a:t>
            </a:r>
            <a:r>
              <a:rPr lang="en"/>
              <a:t> View</a:t>
            </a:r>
            <a:endParaRPr/>
          </a:p>
        </p:txBody>
      </p:sp>
      <p:sp>
        <p:nvSpPr>
          <p:cNvPr id="202" name="Google Shape;202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4"/>
          <p:cNvSpPr/>
          <p:nvPr/>
        </p:nvSpPr>
        <p:spPr>
          <a:xfrm>
            <a:off x="3800475" y="3239600"/>
            <a:ext cx="4924200" cy="1512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0475" y="656775"/>
            <a:ext cx="4924175" cy="404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Diagram</a:t>
            </a:r>
            <a:endParaRPr/>
          </a:p>
        </p:txBody>
      </p:sp>
      <p:sp>
        <p:nvSpPr>
          <p:cNvPr id="210" name="Google Shape;210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100" y="927300"/>
            <a:ext cx="6211725" cy="414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7850" y="1091913"/>
            <a:ext cx="2745476" cy="381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State of Project</a:t>
            </a:r>
            <a:endParaRPr/>
          </a:p>
        </p:txBody>
      </p:sp>
      <p:sp>
        <p:nvSpPr>
          <p:cNvPr id="218" name="Google Shape;218;p26"/>
          <p:cNvSpPr txBox="1"/>
          <p:nvPr>
            <p:ph idx="1" type="body"/>
          </p:nvPr>
        </p:nvSpPr>
        <p:spPr>
          <a:xfrm>
            <a:off x="1297500" y="1395475"/>
            <a:ext cx="7211100" cy="35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2582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75"/>
              <a:t>~30-45 second startup time and 3-5 sec inference speed </a:t>
            </a:r>
            <a:endParaRPr sz="1975"/>
          </a:p>
          <a:p>
            <a:pPr indent="-32582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75"/>
              <a:t>Using SSD_Mobilenet_v2_FPN_320x320 arch. </a:t>
            </a:r>
            <a:endParaRPr sz="1975"/>
          </a:p>
          <a:p>
            <a:pPr indent="-32582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75"/>
              <a:t>Class labels included the following: gloves, luggage tags, wood, metal, pens, wood</a:t>
            </a:r>
            <a:endParaRPr sz="1975"/>
          </a:p>
          <a:p>
            <a:pPr indent="-31598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775"/>
              <a:t>Heavily imbalanced in favor </a:t>
            </a:r>
            <a:r>
              <a:rPr lang="en" sz="1775"/>
              <a:t>gloves, luggage tags and wood</a:t>
            </a:r>
            <a:endParaRPr sz="1775"/>
          </a:p>
          <a:p>
            <a:pPr indent="-32582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75"/>
              <a:t>Frame stuttering </a:t>
            </a:r>
            <a:endParaRPr sz="1975"/>
          </a:p>
          <a:p>
            <a:pPr indent="-32582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75"/>
              <a:t>Gui made using PySimpleGui in the form of a desktop application </a:t>
            </a:r>
            <a:endParaRPr sz="1975"/>
          </a:p>
          <a:p>
            <a:pPr indent="-32582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75"/>
              <a:t>Stateless logging of FOD detection</a:t>
            </a:r>
            <a:endParaRPr sz="1975"/>
          </a:p>
          <a:p>
            <a:pPr indent="-32582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75"/>
              <a:t>Demo showed multi-cam </a:t>
            </a:r>
            <a:r>
              <a:rPr lang="en" sz="1975"/>
              <a:t>connectivity</a:t>
            </a:r>
            <a:r>
              <a:rPr lang="en" sz="1975"/>
              <a:t> but unable to recreate on our machines</a:t>
            </a:r>
            <a:endParaRPr sz="1975"/>
          </a:p>
          <a:p>
            <a:pPr indent="-32582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75"/>
              <a:t>Saved Fod on Leaflet map with image</a:t>
            </a:r>
            <a:endParaRPr sz="1975"/>
          </a:p>
          <a:p>
            <a:pPr indent="-32582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75"/>
              <a:t>Great proof of concept </a:t>
            </a:r>
            <a:endParaRPr sz="1975"/>
          </a:p>
          <a:p>
            <a:pPr indent="-325829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975"/>
              <a:t>Kind </a:t>
            </a:r>
            <a:r>
              <a:rPr lang="en" sz="1975"/>
              <a:t>enough</a:t>
            </a:r>
            <a:r>
              <a:rPr lang="en" sz="1975"/>
              <a:t> to grant us a project handoff file and gave us good training files and learning resources </a:t>
            </a:r>
            <a:endParaRPr sz="1975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State of Project (cont.)</a:t>
            </a:r>
            <a:endParaRPr/>
          </a:p>
        </p:txBody>
      </p:sp>
      <p:sp>
        <p:nvSpPr>
          <p:cNvPr id="224" name="Google Shape;224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27" title="final 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2875" y="1025175"/>
            <a:ext cx="6598824" cy="371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2"/>
            <a:ext cx="4073626" cy="230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4701" y="2309330"/>
            <a:ext cx="5001702" cy="276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 txBox="1"/>
          <p:nvPr>
            <p:ph type="title"/>
          </p:nvPr>
        </p:nvSpPr>
        <p:spPr>
          <a:xfrm>
            <a:off x="1297500" y="2764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Planned Functionalities for Following Semester</a:t>
            </a:r>
            <a:endParaRPr/>
          </a:p>
        </p:txBody>
      </p:sp>
      <p:sp>
        <p:nvSpPr>
          <p:cNvPr id="237" name="Google Shape;237;p29"/>
          <p:cNvSpPr txBox="1"/>
          <p:nvPr>
            <p:ph idx="1" type="body"/>
          </p:nvPr>
        </p:nvSpPr>
        <p:spPr>
          <a:xfrm>
            <a:off x="1297500" y="993300"/>
            <a:ext cx="7038900" cy="38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Moving to the cloud</a:t>
            </a:r>
            <a:endParaRPr sz="2500"/>
          </a:p>
          <a:p>
            <a:pPr indent="-280193" lvl="0" marL="9144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Streaming </a:t>
            </a:r>
            <a:r>
              <a:rPr lang="en" sz="2500"/>
              <a:t>Infrastructure (gathering and handling footage from client browser)</a:t>
            </a:r>
            <a:endParaRPr sz="2500"/>
          </a:p>
          <a:p>
            <a:pPr indent="-280193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Getting familiar with AWS or Azure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Refining our data model</a:t>
            </a:r>
            <a:endParaRPr sz="2500"/>
          </a:p>
          <a:p>
            <a:pPr indent="-280193" lvl="0" marL="9144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Lowering inference speeds</a:t>
            </a:r>
            <a:endParaRPr sz="2500"/>
          </a:p>
          <a:p>
            <a:pPr indent="-280193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Increase MAP and Decreasing Total Loss</a:t>
            </a:r>
            <a:endParaRPr sz="2500"/>
          </a:p>
          <a:p>
            <a:pPr indent="-280193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More data</a:t>
            </a:r>
            <a:endParaRPr sz="2500"/>
          </a:p>
          <a:p>
            <a:pPr indent="-280193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Expanding class labels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Multi-Camera Footage</a:t>
            </a:r>
            <a:endParaRPr sz="2500"/>
          </a:p>
          <a:p>
            <a:pPr indent="-280193" lvl="0" marL="9144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Picking up USB and IP cameras 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Analytics and map feature:</a:t>
            </a:r>
            <a:endParaRPr sz="2500"/>
          </a:p>
          <a:p>
            <a:pPr indent="-280193" lvl="0" marL="9144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Complete map feature</a:t>
            </a:r>
            <a:endParaRPr sz="2500"/>
          </a:p>
          <a:p>
            <a:pPr indent="-280193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Include means to analyze FOD trends (freq. Location, times, dates, types)</a:t>
            </a:r>
            <a:endParaRPr sz="2500"/>
          </a:p>
          <a:p>
            <a:pPr indent="-280193" lvl="0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Notifications upon detection 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Dist. Estimation:</a:t>
            </a:r>
            <a:endParaRPr sz="2500"/>
          </a:p>
          <a:p>
            <a:pPr indent="-280193" lvl="0" marL="9144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2500"/>
              <a:t>Difficult feature: likely to use two cameras for stereo vision 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Gantt Chart</a:t>
            </a:r>
            <a:endParaRPr/>
          </a:p>
        </p:txBody>
      </p:sp>
      <p:sp>
        <p:nvSpPr>
          <p:cNvPr id="243" name="Google Shape;243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30"/>
          <p:cNvPicPr preferRelativeResize="0"/>
          <p:nvPr/>
        </p:nvPicPr>
        <p:blipFill rotWithShape="1">
          <a:blip r:embed="rId3">
            <a:alphaModFix/>
          </a:blip>
          <a:srcRect b="0" l="0" r="62319" t="0"/>
          <a:stretch/>
        </p:blipFill>
        <p:spPr>
          <a:xfrm>
            <a:off x="1421975" y="1154525"/>
            <a:ext cx="3150024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0"/>
          <p:cNvPicPr preferRelativeResize="0"/>
          <p:nvPr/>
        </p:nvPicPr>
        <p:blipFill rotWithShape="1">
          <a:blip r:embed="rId4">
            <a:alphaModFix/>
          </a:blip>
          <a:srcRect b="0" l="0" r="62569" t="0"/>
          <a:stretch/>
        </p:blipFill>
        <p:spPr>
          <a:xfrm>
            <a:off x="4572000" y="1154525"/>
            <a:ext cx="3308575" cy="340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A</a:t>
            </a:r>
            <a:r>
              <a:rPr lang="en"/>
              <a:t>chieved</a:t>
            </a:r>
            <a:r>
              <a:rPr lang="en"/>
              <a:t> This Semester</a:t>
            </a:r>
            <a:endParaRPr/>
          </a:p>
        </p:txBody>
      </p:sp>
      <p:sp>
        <p:nvSpPr>
          <p:cNvPr id="251" name="Google Shape;251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Det</a:t>
            </a:r>
            <a:r>
              <a:rPr lang="en"/>
              <a:t>ection</a:t>
            </a:r>
            <a:r>
              <a:rPr lang="en"/>
              <a:t> logging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GPS </a:t>
            </a:r>
            <a:r>
              <a:rPr lang="en"/>
              <a:t>functionality</a:t>
            </a:r>
            <a:r>
              <a:rPr lang="en"/>
              <a:t> can be disabled by client (some gps errors fixed)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Reduced </a:t>
            </a:r>
            <a:r>
              <a:rPr lang="en"/>
              <a:t>inference</a:t>
            </a:r>
            <a:r>
              <a:rPr lang="en"/>
              <a:t> latency and application start up times (nearly 45 second change!)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Bounding Box normalization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Web based GUI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Automated tests in Github CI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Reworked class labels and dataset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ML model training research and retraining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Overhaul of map </a:t>
            </a:r>
            <a:r>
              <a:rPr lang="en"/>
              <a:t>functionality</a:t>
            </a:r>
            <a:r>
              <a:rPr lang="en"/>
              <a:t> to be integrated into the GUI and the new functionalities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Automated aspects of preprocessing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605950" y="1530500"/>
            <a:ext cx="6902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  <a:p>
            <a:pPr indent="-298767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Extending proof of </a:t>
            </a:r>
            <a:r>
              <a:rPr lang="en"/>
              <a:t>concept</a:t>
            </a:r>
            <a:r>
              <a:rPr lang="en"/>
              <a:t> of detecting FOD on an airport runway through Computer Vision (CV)</a:t>
            </a:r>
            <a:endParaRPr/>
          </a:p>
          <a:p>
            <a:pPr indent="-29876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Provide a client server solution through the browser to allow various airports to use our system.</a:t>
            </a:r>
            <a:endParaRPr/>
          </a:p>
          <a:p>
            <a:pPr indent="-29876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Notify airports (users) of FOD when detected </a:t>
            </a:r>
            <a:endParaRPr/>
          </a:p>
          <a:p>
            <a:pPr indent="-298767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Keeping runways clean to reduce delays and repair costs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1 &amp; 2 Breakdowns</a:t>
            </a:r>
            <a:endParaRPr/>
          </a:p>
        </p:txBody>
      </p:sp>
      <p:sp>
        <p:nvSpPr>
          <p:cNvPr id="257" name="Google Shape;257;p32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Sprint 1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No FPS were assigned to task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Next week would use 1FP=2 hour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Task planned were </a:t>
            </a:r>
            <a:r>
              <a:rPr lang="en" sz="1400"/>
              <a:t>vague</a:t>
            </a:r>
            <a:r>
              <a:rPr lang="en" sz="1400"/>
              <a:t> topics and had odd function point values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Task </a:t>
            </a:r>
            <a:r>
              <a:rPr lang="en" sz="1400"/>
              <a:t>completed</a:t>
            </a:r>
            <a:r>
              <a:rPr lang="en" sz="1400"/>
              <a:t>: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Establishing an understanding of the project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Made p</a:t>
            </a:r>
            <a:r>
              <a:rPr lang="en" sz="1400"/>
              <a:t>reliminary</a:t>
            </a:r>
            <a:r>
              <a:rPr lang="en" sz="1400"/>
              <a:t> Deployment Model and other models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Prototype detection logging functionality</a:t>
            </a:r>
            <a:endParaRPr sz="1400"/>
          </a:p>
        </p:txBody>
      </p:sp>
      <p:sp>
        <p:nvSpPr>
          <p:cNvPr id="258" name="Google Shape;258;p3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</a:t>
            </a:r>
            <a:r>
              <a:rPr lang="en"/>
              <a:t> 2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20/25 FPs planned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Last week of 2 hours = 1 FP, changed to 1 FP = 1 hour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</a:t>
            </a:r>
            <a:r>
              <a:rPr lang="en"/>
              <a:t>concrete</a:t>
            </a:r>
            <a:r>
              <a:rPr lang="en"/>
              <a:t> goals but FP estimation was high this week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</a:t>
            </a:r>
            <a:r>
              <a:rPr lang="en"/>
              <a:t>completed</a:t>
            </a:r>
            <a:r>
              <a:rPr lang="en"/>
              <a:t>: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Improved</a:t>
            </a:r>
            <a:r>
              <a:rPr lang="en"/>
              <a:t> </a:t>
            </a:r>
            <a:r>
              <a:rPr lang="en"/>
              <a:t>process</a:t>
            </a:r>
            <a:r>
              <a:rPr lang="en"/>
              <a:t> for setting up the program on a new computer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Refactoring code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GPS </a:t>
            </a:r>
            <a:r>
              <a:rPr lang="en"/>
              <a:t>functionality</a:t>
            </a:r>
            <a:r>
              <a:rPr lang="en"/>
              <a:t> can be turned on and off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3 &amp; 4 Breakdowns</a:t>
            </a:r>
            <a:endParaRPr/>
          </a:p>
        </p:txBody>
      </p:sp>
      <p:sp>
        <p:nvSpPr>
          <p:cNvPr id="264" name="Google Shape;264;p3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3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16/22 FP done + 4 FP in progress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FP assignment is accurate and task have a clear and </a:t>
            </a:r>
            <a:r>
              <a:rPr lang="en"/>
              <a:t>understandable</a:t>
            </a:r>
            <a:r>
              <a:rPr lang="en"/>
              <a:t> goal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</a:t>
            </a:r>
            <a:r>
              <a:rPr lang="en"/>
              <a:t>completed</a:t>
            </a:r>
            <a:r>
              <a:rPr lang="en"/>
              <a:t>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Last sprint working on models and diagrams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Web based GUI prototype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Bounding box drawing made more efficient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Startup Time reduced by ~10 </a:t>
            </a:r>
            <a:r>
              <a:rPr lang="en"/>
              <a:t>seconds</a:t>
            </a:r>
            <a:r>
              <a:rPr lang="en"/>
              <a:t> or ~33%</a:t>
            </a:r>
            <a:endParaRPr/>
          </a:p>
        </p:txBody>
      </p:sp>
      <p:sp>
        <p:nvSpPr>
          <p:cNvPr id="265" name="Google Shape;265;p33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4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20/24.5 FP complete + 4.5FP in progress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Revisions to </a:t>
            </a:r>
            <a:r>
              <a:rPr lang="en"/>
              <a:t>semester</a:t>
            </a:r>
            <a:r>
              <a:rPr lang="en"/>
              <a:t> work plan for a </a:t>
            </a:r>
            <a:r>
              <a:rPr lang="en"/>
              <a:t>more cohesive end point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Better organized trello board format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completed: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Began to research optimizing ML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 test cases + automated tests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FOD-A dataset adds many new training images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5 &amp; 6 Breakdowns</a:t>
            </a:r>
            <a:endParaRPr/>
          </a:p>
        </p:txBody>
      </p:sp>
      <p:sp>
        <p:nvSpPr>
          <p:cNvPr id="271" name="Google Shape;271;p34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5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22/31 FP </a:t>
            </a:r>
            <a:r>
              <a:rPr lang="en"/>
              <a:t>complete</a:t>
            </a:r>
            <a:r>
              <a:rPr lang="en"/>
              <a:t> + 6FP in progress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FP than last week due to nearly finishing the previous workload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completed: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Prototype GUI is connected to project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API integration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ML Model research concluded  and a retraining plan created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ML object detection labels finalized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Automated parts of test and training data preprocessing</a:t>
            </a:r>
            <a:endParaRPr/>
          </a:p>
        </p:txBody>
      </p:sp>
      <p:sp>
        <p:nvSpPr>
          <p:cNvPr id="272" name="Google Shape;272;p3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6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18/28 done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Thanksgiving break took away more time than expected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completed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Web based GUI no longer a prototype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Large overhaul of </a:t>
            </a:r>
            <a:r>
              <a:rPr lang="en"/>
              <a:t>preexisting</a:t>
            </a:r>
            <a:r>
              <a:rPr lang="en"/>
              <a:t> map </a:t>
            </a:r>
            <a:r>
              <a:rPr lang="en"/>
              <a:t>functionality</a:t>
            </a:r>
            <a:r>
              <a:rPr lang="en"/>
              <a:t> to be integrated </a:t>
            </a:r>
            <a:r>
              <a:rPr lang="en"/>
              <a:t>with</a:t>
            </a:r>
            <a:r>
              <a:rPr lang="en"/>
              <a:t> the GUI and new functionalities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Front end to back end connection nearly completed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week break down</a:t>
            </a:r>
            <a:endParaRPr/>
          </a:p>
        </p:txBody>
      </p:sp>
      <p:sp>
        <p:nvSpPr>
          <p:cNvPr id="278" name="Google Shape;278;p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 FPs Planned but work was done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Front end </a:t>
            </a:r>
            <a:r>
              <a:rPr lang="en"/>
              <a:t>completely</a:t>
            </a:r>
            <a:r>
              <a:rPr lang="en"/>
              <a:t> connected to back end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Image saving and display of detected FOD implemented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Other final changes to GUI and Map </a:t>
            </a:r>
            <a:r>
              <a:rPr lang="en"/>
              <a:t>functionality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Model re-</a:t>
            </a:r>
            <a:r>
              <a:rPr lang="en"/>
              <a:t>trained</a:t>
            </a:r>
            <a:r>
              <a:rPr lang="en"/>
              <a:t> with the data we collected over </a:t>
            </a:r>
            <a:r>
              <a:rPr lang="en"/>
              <a:t>the</a:t>
            </a:r>
            <a:r>
              <a:rPr lang="en"/>
              <a:t> semester and with what we </a:t>
            </a:r>
            <a:r>
              <a:rPr lang="en"/>
              <a:t>learned</a:t>
            </a:r>
            <a:r>
              <a:rPr lang="en"/>
              <a:t> from the research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Obstacles faced</a:t>
            </a:r>
            <a:endParaRPr/>
          </a:p>
        </p:txBody>
      </p:sp>
      <p:sp>
        <p:nvSpPr>
          <p:cNvPr id="284" name="Google Shape;284;p36"/>
          <p:cNvSpPr txBox="1"/>
          <p:nvPr>
            <p:ph idx="1" type="body"/>
          </p:nvPr>
        </p:nvSpPr>
        <p:spPr>
          <a:xfrm>
            <a:off x="1297500" y="1122975"/>
            <a:ext cx="6365400" cy="37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Delay getting </a:t>
            </a:r>
            <a:r>
              <a:rPr lang="en"/>
              <a:t>project</a:t>
            </a:r>
            <a:r>
              <a:rPr lang="en"/>
              <a:t> handoff and older groups source code and data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Difficulty learning tools. All of our first experience with DL. Many of our first experience with Python </a:t>
            </a:r>
            <a:r>
              <a:rPr lang="en"/>
              <a:t>especially</a:t>
            </a:r>
            <a:r>
              <a:rPr lang="en"/>
              <a:t> and a web </a:t>
            </a:r>
            <a:r>
              <a:rPr lang="en"/>
              <a:t>environment</a:t>
            </a:r>
            <a:r>
              <a:rPr lang="en"/>
              <a:t>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Very Hard to find tiny objects with Cv makes detecting small screws difficult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Colab policy change, began using compute units. </a:t>
            </a:r>
            <a:r>
              <a:rPr lang="en"/>
              <a:t>Inconsistent</a:t>
            </a:r>
            <a:r>
              <a:rPr lang="en"/>
              <a:t> cost per unit and </a:t>
            </a:r>
            <a:r>
              <a:rPr lang="en"/>
              <a:t>inability</a:t>
            </a:r>
            <a:r>
              <a:rPr lang="en"/>
              <a:t> to choose exact GPU to </a:t>
            </a:r>
            <a:r>
              <a:rPr lang="en"/>
              <a:t>mitigate</a:t>
            </a:r>
            <a:r>
              <a:rPr lang="en"/>
              <a:t> costs. 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Difficulty</a:t>
            </a:r>
            <a:r>
              <a:rPr lang="en"/>
              <a:t> streaming footage from client using websockets, will likely switch to webrtc to do this in the future.  Solution has to run on local machine at the moment.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Issue replicating </a:t>
            </a:r>
            <a:r>
              <a:rPr lang="en"/>
              <a:t>environment across team, will dockerize.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Jupyter Notebooks for Preprocessing</a:t>
            </a:r>
            <a:endParaRPr/>
          </a:p>
        </p:txBody>
      </p:sp>
      <p:sp>
        <p:nvSpPr>
          <p:cNvPr id="290" name="Google Shape;290;p3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3800" y="1006474"/>
            <a:ext cx="7887898" cy="384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 Data (cont.)</a:t>
            </a:r>
            <a:endParaRPr/>
          </a:p>
        </p:txBody>
      </p:sp>
      <p:sp>
        <p:nvSpPr>
          <p:cNvPr id="297" name="Google Shape;297;p3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Smaller scripts were also built but not factored into our </a:t>
            </a:r>
            <a:r>
              <a:rPr lang="en"/>
              <a:t>preprocessing</a:t>
            </a:r>
            <a:r>
              <a:rPr lang="en"/>
              <a:t> pipeline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Many issues encountered during preprocessing stage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Negative</a:t>
            </a:r>
            <a:r>
              <a:rPr lang="en"/>
              <a:t> boundary box values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Mislabeled</a:t>
            </a:r>
            <a:r>
              <a:rPr lang="en"/>
              <a:t> bndbox as well as some that were far from their intended object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Unbalanced data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Data not sorted by class but instead all in test/train folder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308" name="Google Shape;308;p4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***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334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FOD related issues cost airlines and airports $12 Billion in delays and repair costs yearly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FOD </a:t>
            </a:r>
            <a:r>
              <a:rPr lang="en"/>
              <a:t>damage</a:t>
            </a:r>
            <a:r>
              <a:rPr lang="en"/>
              <a:t> </a:t>
            </a:r>
            <a:r>
              <a:rPr lang="en"/>
              <a:t>incident</a:t>
            </a:r>
            <a:r>
              <a:rPr lang="en"/>
              <a:t> is in the millions of dollars for repairs alone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Types of FOD and how they occur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 FOD is detected now (large vs smaller airport and </a:t>
            </a:r>
            <a:r>
              <a:rPr lang="en"/>
              <a:t>military</a:t>
            </a:r>
            <a:r>
              <a:rPr lang="en"/>
              <a:t>)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How Fod is </a:t>
            </a:r>
            <a:r>
              <a:rPr lang="en"/>
              <a:t>cleaned</a:t>
            </a:r>
            <a:r>
              <a:rPr lang="en"/>
              <a:t> now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Where our solution comes in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ability to detect FOD on the runway including:</a:t>
            </a:r>
            <a:endParaRPr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Bolts, screws, tools, people, animals, and any other large debris (tentative list as we evaluate most relevant FOD for MSP or other regional airports)  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implementation of a machine learning model to recognize FOD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software performance being able to keep up with live FOD detection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delivery of reliable FOD analytics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User friendly software intended for airport personnel 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ability to place detections on a live map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Intended Audiences</a:t>
            </a:r>
            <a:endParaRPr/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1272800" y="1561375"/>
            <a:ext cx="5686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Intended for Small-Med </a:t>
            </a:r>
            <a:r>
              <a:rPr lang="en"/>
              <a:t>Civilian</a:t>
            </a:r>
            <a:r>
              <a:rPr lang="en"/>
              <a:t>  Airports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Airports - Reduce costs of </a:t>
            </a:r>
            <a:r>
              <a:rPr lang="en"/>
              <a:t>operations</a:t>
            </a:r>
            <a:r>
              <a:rPr lang="en"/>
              <a:t> and customer delays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Runway staff and </a:t>
            </a:r>
            <a:r>
              <a:rPr lang="en"/>
              <a:t>personnel – Automating aspects of their work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Air Traffic</a:t>
            </a:r>
            <a:r>
              <a:rPr lang="en"/>
              <a:t> controller – Better Informed of ground conditions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Aviation </a:t>
            </a:r>
            <a:r>
              <a:rPr lang="en"/>
              <a:t>Enthusiasts</a:t>
            </a:r>
            <a:r>
              <a:rPr lang="en"/>
              <a:t>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CV Enthusiasts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</a:t>
            </a:r>
            <a:endParaRPr/>
          </a:p>
        </p:txBody>
      </p:sp>
      <p:sp>
        <p:nvSpPr>
          <p:cNvPr id="165" name="Google Shape;16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REQ-1:    Have a camera(s)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REQ-2:    Connect to the camera(s)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REQ-3:    Have our software running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REQ-4:    Have a GPS device connected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REQ-5:    The object must first be detected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REQ-6:    The object must be trained into the software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REQ-7:    The object must be in the list of what we have trained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REQ-8:    Software must be trained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REQ-9:    Software should give location on where the object is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REQ-10:  Software must have a bounding box around the object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 Functional Req.</a:t>
            </a:r>
            <a:endParaRPr/>
          </a:p>
        </p:txBody>
      </p:sp>
      <p:sp>
        <p:nvSpPr>
          <p:cNvPr id="171" name="Google Shape;17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FOD is detected as soon as possible but in no more than 5 minutes (</a:t>
            </a:r>
            <a:r>
              <a:rPr lang="en"/>
              <a:t>real time</a:t>
            </a:r>
            <a:r>
              <a:rPr lang="en"/>
              <a:t> detection)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Mitigate </a:t>
            </a:r>
            <a:r>
              <a:rPr lang="en"/>
              <a:t>false</a:t>
            </a:r>
            <a:r>
              <a:rPr lang="en"/>
              <a:t> negative rate as low as possible. F</a:t>
            </a:r>
            <a:r>
              <a:rPr lang="en"/>
              <a:t>alse</a:t>
            </a:r>
            <a:r>
              <a:rPr lang="en"/>
              <a:t> </a:t>
            </a:r>
            <a:r>
              <a:rPr lang="en"/>
              <a:t>negative</a:t>
            </a:r>
            <a:r>
              <a:rPr lang="en"/>
              <a:t> can cause an accident, false positives cannot.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Detection model and ba</a:t>
            </a:r>
            <a:r>
              <a:rPr lang="en"/>
              <a:t>ck</a:t>
            </a:r>
            <a:r>
              <a:rPr lang="en"/>
              <a:t> end should only be altered by admins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app should be easy to install and maintain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 is hosted in a </a:t>
            </a:r>
            <a:r>
              <a:rPr lang="en"/>
              <a:t>cloud</a:t>
            </a:r>
            <a:r>
              <a:rPr lang="en"/>
              <a:t> based format allowing </a:t>
            </a:r>
            <a:r>
              <a:rPr lang="en"/>
              <a:t>cameras</a:t>
            </a:r>
            <a:r>
              <a:rPr lang="en"/>
              <a:t> to connect wirelessly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app is reliable with as much uptime as we can achieve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5063" y="1125350"/>
            <a:ext cx="4333875" cy="340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Models</a:t>
            </a:r>
            <a:endParaRPr/>
          </a:p>
        </p:txBody>
      </p:sp>
      <p:pic>
        <p:nvPicPr>
          <p:cNvPr id="183" name="Google Shape;18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9000" y="908625"/>
            <a:ext cx="3576477" cy="4026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